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93" r:id="rId6"/>
    <p:sldId id="263" r:id="rId7"/>
    <p:sldId id="260" r:id="rId8"/>
    <p:sldId id="270" r:id="rId9"/>
    <p:sldId id="268" r:id="rId10"/>
    <p:sldId id="269" r:id="rId11"/>
    <p:sldId id="297" r:id="rId12"/>
    <p:sldId id="264" r:id="rId13"/>
    <p:sldId id="261" r:id="rId14"/>
    <p:sldId id="271" r:id="rId15"/>
    <p:sldId id="272" r:id="rId16"/>
    <p:sldId id="265" r:id="rId17"/>
    <p:sldId id="262" r:id="rId18"/>
    <p:sldId id="273" r:id="rId19"/>
    <p:sldId id="275" r:id="rId20"/>
    <p:sldId id="274" r:id="rId21"/>
    <p:sldId id="295" r:id="rId22"/>
    <p:sldId id="296" r:id="rId23"/>
    <p:sldId id="294" r:id="rId24"/>
    <p:sldId id="277" r:id="rId25"/>
    <p:sldId id="278" r:id="rId26"/>
    <p:sldId id="280" r:id="rId27"/>
    <p:sldId id="281" r:id="rId28"/>
    <p:sldId id="282" r:id="rId29"/>
    <p:sldId id="283" r:id="rId30"/>
    <p:sldId id="285" r:id="rId31"/>
    <p:sldId id="284" r:id="rId32"/>
    <p:sldId id="290" r:id="rId33"/>
    <p:sldId id="288" r:id="rId34"/>
    <p:sldId id="286" r:id="rId35"/>
    <p:sldId id="289" r:id="rId36"/>
    <p:sldId id="291" r:id="rId37"/>
    <p:sldId id="292" r:id="rId38"/>
    <p:sldId id="26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12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384C8-EB22-1341-B8C4-D36505B9C8DF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3B7D7-35EE-A648-A746-DD842FC15B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3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15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351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400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54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334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964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026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44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29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61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56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9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9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9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05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679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3B7D7-35EE-A648-A746-DD842FC15BC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01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36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53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31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15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55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1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41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53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59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29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7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1D9A9-C51A-404E-BCAD-A5228182ED48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2A09-8512-DE48-A924-8C92B6BF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25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4AE1F-5D69-D15E-F8A7-2C1693DF9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9903" y="2619704"/>
            <a:ext cx="6222124" cy="1930784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Présentation du </a:t>
            </a:r>
            <a:br>
              <a:rPr lang="fr-FR" sz="36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lang="fr-FR" sz="36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Centre Hospitalier</a:t>
            </a:r>
            <a:br>
              <a:rPr lang="fr-FR" sz="36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lang="fr-FR" sz="36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de Périgueux</a:t>
            </a:r>
          </a:p>
        </p:txBody>
      </p:sp>
    </p:spTree>
    <p:extLst>
      <p:ext uri="{BB962C8B-B14F-4D97-AF65-F5344CB8AC3E}">
        <p14:creationId xmlns:p14="http://schemas.microsoft.com/office/powerpoint/2010/main" val="299883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1006040" y="1755227"/>
            <a:ext cx="805380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fr-FR" altLang="fr-F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Spécialités chirurgicales</a:t>
            </a:r>
          </a:p>
          <a:p>
            <a:pPr>
              <a:lnSpc>
                <a:spcPct val="80000"/>
              </a:lnSpc>
              <a:defRPr/>
            </a:pPr>
            <a:r>
              <a:rPr lang="fr-FR" altLang="fr-F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Chirurgie orthopédique, traumatologique et du rachis, 	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Chirurgie viscérale et digestive, chirurgie vasculaire,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Chirurgie urologique, chirurgie thoracique, ORL, odontologie,</a:t>
            </a:r>
          </a:p>
          <a:p>
            <a:pPr>
              <a:defRPr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ophtalmologie.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2" y="497388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UNE OFFRE COMPLÈTE DE PRISE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EN CHARGE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8E3259-D7CD-990D-4CD7-7B9D7893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731" y="3429000"/>
            <a:ext cx="3321269" cy="249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060297-7070-AE46-21CF-AB78CAC74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48" y="4025461"/>
            <a:ext cx="3568263" cy="267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79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768296" y="1691219"/>
            <a:ext cx="695414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12 salles de blocs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 IRM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 scanners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 robot chirurgical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 </a:t>
            </a:r>
            <a:r>
              <a:rPr lang="fr-FR" altLang="fr-FR" sz="20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mammographe</a:t>
            </a:r>
            <a:endParaRPr lang="fr-FR" altLang="fr-FR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 salle télécommandée polyvalente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Plusieurs échographes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Plusieurs salles os-poumons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1panoramique dentaire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Cardiologie : 3 salles interventionnelles angioplastie</a:t>
            </a:r>
          </a:p>
          <a:p>
            <a:pPr>
              <a:lnSpc>
                <a:spcPct val="80000"/>
              </a:lnSpc>
              <a:defRPr/>
            </a:pPr>
            <a:r>
              <a:rPr lang="fr-FR" altLang="fr-F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2" y="497388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DES EQUIPEMENTS ET PLATEAUX TECHNIQUES DE POINTE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5" y="1565173"/>
            <a:ext cx="3419855" cy="22829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"/>
          <a:stretch/>
        </p:blipFill>
        <p:spPr>
          <a:xfrm>
            <a:off x="4578489" y="4325111"/>
            <a:ext cx="3265140" cy="25420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9" b="8267"/>
          <a:stretch/>
        </p:blipFill>
        <p:spPr>
          <a:xfrm>
            <a:off x="764213" y="4325112"/>
            <a:ext cx="3814276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2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2828835"/>
            <a:ext cx="460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 ACTEUR MAJEUR EN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CANCÉROLOGIE SUR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 TERRITOIRE</a:t>
            </a:r>
          </a:p>
        </p:txBody>
      </p:sp>
    </p:spTree>
    <p:extLst>
      <p:ext uri="{BB962C8B-B14F-4D97-AF65-F5344CB8AC3E}">
        <p14:creationId xmlns:p14="http://schemas.microsoft.com/office/powerpoint/2010/main" val="371856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378371" y="1618593"/>
            <a:ext cx="8481809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hôpital de jour d’oncologie et hématologie de 16 places,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avec une unité de reconstitution de chimiothérapie située au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centre du service </a:t>
            </a:r>
            <a:endParaRPr lang="fr-FR" altLang="fr-FR" sz="2000" b="1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Plus de </a:t>
            </a:r>
            <a:r>
              <a:rPr lang="fr-FR" altLang="fr-FR" sz="2000" b="1" u="sng" dirty="0">
                <a:solidFill>
                  <a:srgbClr val="8FA400"/>
                </a:solidFill>
                <a:latin typeface="Century Gothic" panose="020B0502020202020204" pitchFamily="34" charset="0"/>
              </a:rPr>
              <a:t>5 728  séances de chimiothérapies en 2021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Intégration d’une </a:t>
            </a:r>
            <a:r>
              <a:rPr lang="fr-FR" altLang="fr-FR" sz="2000" b="1" u="sng" dirty="0">
                <a:solidFill>
                  <a:srgbClr val="8FA400"/>
                </a:solidFill>
                <a:latin typeface="Century Gothic" panose="020B0502020202020204" pitchFamily="34" charset="0"/>
              </a:rPr>
              <a:t>IPA</a:t>
            </a: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en oncologie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Développement de la thérapie orale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Dispositif d’annonce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Création de 9 lits d’hospitalisation </a:t>
            </a: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(service pneumologie)</a:t>
            </a:r>
          </a:p>
          <a:p>
            <a:pPr lvl="1">
              <a:lnSpc>
                <a:spcPct val="15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526154" y="418264"/>
            <a:ext cx="611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 ACTEUR MAJEUR EN CANCÉROLOGIE SUR LE TERRITOIRE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B45C54-FC25-B7F0-984F-E8BAB525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22" y="4631567"/>
            <a:ext cx="2861548" cy="214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9B9CE9-E1D5-5773-BB11-85D7C31E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357" y="4628910"/>
            <a:ext cx="2861547" cy="214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7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378371" y="1618593"/>
            <a:ext cx="8521885" cy="614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centre de dépistage du cancer du sein :</a:t>
            </a:r>
          </a:p>
          <a:p>
            <a:pPr lvl="1">
              <a:lnSpc>
                <a:spcPct val="80000"/>
              </a:lnSpc>
            </a:pPr>
            <a:endParaRPr lang="fr-FR" altLang="fr-FR" sz="2000" b="1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dispositif de pointe pour le dépistage grâce à un</a:t>
            </a:r>
          </a:p>
          <a:p>
            <a:pPr lvl="1">
              <a:lnSpc>
                <a:spcPct val="8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</a:t>
            </a:r>
            <a:r>
              <a:rPr lang="fr-FR" altLang="fr-FR" sz="2000" dirty="0" err="1">
                <a:solidFill>
                  <a:srgbClr val="8FA400"/>
                </a:solidFill>
                <a:latin typeface="Century Gothic" panose="020B0502020202020204" pitchFamily="34" charset="0"/>
              </a:rPr>
              <a:t>mammographe</a:t>
            </a: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numérique 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 effectifs médicaux spécialisés renforcés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3 hématologues, 3 oncologues médicaux, plusieurs médecins </a:t>
            </a:r>
          </a:p>
          <a:p>
            <a:pPr lvl="1">
              <a:lnSpc>
                <a:spcPct val="8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spécialistes d’organes en cancérologie dans les spécialités de</a:t>
            </a:r>
          </a:p>
          <a:p>
            <a:pPr lvl="1">
              <a:lnSpc>
                <a:spcPct val="8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Pneumologie ORL et gastro-entérologie.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altLang="fr-FR" sz="19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  les CH de Bergerac et Sarlat sont «associés» au CHP pour les</a:t>
            </a:r>
          </a:p>
          <a:p>
            <a:pPr lvl="1">
              <a:lnSpc>
                <a:spcPct val="8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chimiothérapies.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activité importante de chirurgie oncologique avec des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effectifs chirurgicaux renforcés et un partenariat avec le CHU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Bordeaux :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3C8C93"/>
                </a:solidFill>
                <a:latin typeface="Century Gothic" panose="020B0502020202020204" pitchFamily="34" charset="0"/>
              </a:rPr>
              <a:t> </a:t>
            </a:r>
          </a:p>
          <a:p>
            <a:pPr marL="800100" lvl="1" indent="-34290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autorisations de chirurgie carcinologique en chirurgie</a:t>
            </a:r>
          </a:p>
          <a:p>
            <a:pPr lvl="1">
              <a:lnSpc>
                <a:spcPct val="8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digestive, chirurgie ORL, chirurgie thoracique et chirurgie</a:t>
            </a:r>
          </a:p>
          <a:p>
            <a:pPr lvl="1">
              <a:lnSpc>
                <a:spcPct val="8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urologique.</a:t>
            </a:r>
          </a:p>
          <a:p>
            <a:pPr lvl="1">
              <a:lnSpc>
                <a:spcPct val="80000"/>
              </a:lnSpc>
              <a:buFontTx/>
              <a:buChar char="-"/>
            </a:pPr>
            <a:endParaRPr lang="fr-FR" altLang="fr-FR" sz="19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FontTx/>
              <a:buChar char="-"/>
            </a:pPr>
            <a:endParaRPr lang="fr-FR" altLang="fr-FR" sz="19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1" y="285330"/>
            <a:ext cx="6232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 ACTEUR MAJEUR EN CANCÉROLOGIE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385368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62453" y="1744717"/>
            <a:ext cx="6035757" cy="645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Développement des soins supports :</a:t>
            </a:r>
          </a:p>
          <a:p>
            <a:pPr lvl="1">
              <a:lnSpc>
                <a:spcPct val="80000"/>
              </a:lnSpc>
            </a:pPr>
            <a:endParaRPr lang="fr-FR" altLang="fr-FR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une art-thérapeute présente en Hôpital de jour d’oncologie </a:t>
            </a: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intégrée aux soins supports des patients en chimiothérapie pour les aider dans le « mieux-vivre » des séances afin de les impliquer dans l’art : peinture.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altLang="fr-FR" sz="19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une psychologue,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une diététicienne,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une socio-esthéticienne,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une ostéopathe,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soins d’hypnose et d’aromathérapie.</a:t>
            </a: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Tx/>
              <a:buChar char="-"/>
            </a:pPr>
            <a:endParaRPr lang="fr-FR" sz="19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FontTx/>
              <a:buChar char="-"/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1" y="285330"/>
            <a:ext cx="6232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 ACTEUR MAJEUR EN CANCÉROLOGIE SUR LE TERRITOIRE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411521-07DE-3EF5-ABC7-74961931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09" y="1744717"/>
            <a:ext cx="2275487" cy="170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59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2828835"/>
            <a:ext cx="460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QUELQUES RÉALISATIONS RÉCENTES</a:t>
            </a:r>
          </a:p>
        </p:txBody>
      </p:sp>
    </p:spTree>
    <p:extLst>
      <p:ext uri="{BB962C8B-B14F-4D97-AF65-F5344CB8AC3E}">
        <p14:creationId xmlns:p14="http://schemas.microsoft.com/office/powerpoint/2010/main" val="1486969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18534" y="1565516"/>
            <a:ext cx="8725466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Création d’une EPMU </a:t>
            </a:r>
            <a:r>
              <a:rPr lang="fr-FR" altLang="fr-FR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(Equipe Paramédicale de Médecine d’Urgence)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Mise en place d’une UMT </a:t>
            </a:r>
            <a:r>
              <a:rPr lang="fr-FR" altLang="fr-FR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(Unité Mobile de Télémédecine)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Développement de </a:t>
            </a:r>
            <a:r>
              <a:rPr lang="fr-FR" altLang="fr-FR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l’Hospitalisation à domicile </a:t>
            </a: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Dordogne :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30 places à Périgueux, 7 places à Nontron, 7 places à Ribérac</a:t>
            </a:r>
          </a:p>
          <a:p>
            <a:pPr lvl="2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Création de consultations </a:t>
            </a:r>
            <a:r>
              <a:rPr lang="fr-FR" altLang="fr-FR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d’Assistance Médicale à la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fr-FR" altLang="fr-FR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Procréation </a:t>
            </a: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(AMP)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fr-FR" alt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Installation d’une nouvelle IRM 3 Teslas</a:t>
            </a:r>
          </a:p>
          <a:p>
            <a:pPr lvl="1">
              <a:lnSpc>
                <a:spcPct val="80000"/>
              </a:lnSpc>
            </a:pPr>
            <a:endParaRPr lang="fr-FR" altLang="fr-FR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Mise en place de la télé-thrombolyse pour les AVC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Reconnaissance au niveau national de </a:t>
            </a:r>
            <a:r>
              <a:rPr lang="fr-FR" altLang="fr-FR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l’Unité</a:t>
            </a:r>
          </a:p>
          <a:p>
            <a:pPr lvl="1">
              <a:lnSpc>
                <a:spcPct val="8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fr-FR" altLang="fr-FR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de Recherche Clinique</a:t>
            </a:r>
          </a:p>
          <a:p>
            <a:pPr lvl="1">
              <a:lnSpc>
                <a:spcPct val="80000"/>
              </a:lnSpc>
            </a:pPr>
            <a:endParaRPr lang="fr-FR" altLang="fr-FR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Restructuration de la stérilisation :</a:t>
            </a:r>
            <a:r>
              <a:rPr lang="fr-FR" altLang="fr-FR" sz="2000" dirty="0">
                <a:latin typeface="Century Gothic" panose="020B0502020202020204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locaux et équipements neufs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25820" y="421965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QUELQUES RÉALISATIONS RÉCENTES</a:t>
            </a:r>
          </a:p>
        </p:txBody>
      </p:sp>
    </p:spTree>
    <p:extLst>
      <p:ext uri="{BB962C8B-B14F-4D97-AF65-F5344CB8AC3E}">
        <p14:creationId xmlns:p14="http://schemas.microsoft.com/office/powerpoint/2010/main" val="2269100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18534" y="1702676"/>
            <a:ext cx="83150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Achèvement de la seconde tranche MCO (48,7 M€)</a:t>
            </a:r>
          </a:p>
          <a:p>
            <a:pPr lvl="1">
              <a:lnSpc>
                <a:spcPct val="9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Construction d’un bâtiment neuf de 180 lits (10 000 m2), de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galeries de liaison, du nouveau plateau de cardiologie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interventionnelle et de l’unité de surveillance continue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Restructuration du bâtiment central (6 000 m2) : plateau 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technique, ambulatoire, court séjour gériatrique</a:t>
            </a:r>
          </a:p>
          <a:p>
            <a:pPr lvl="1"/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25820" y="421965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QUELQUES RÉALISATIONS RÉCENTES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63" y="4162978"/>
            <a:ext cx="3289173" cy="24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14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8812028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Déménagement de l’IFMS </a:t>
            </a: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(Institut de Formation des Métiers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de la Santé)</a:t>
            </a:r>
          </a:p>
          <a:p>
            <a:pPr lvl="1">
              <a:lnSpc>
                <a:spcPct val="9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Une formation en soins infirmiers de 3 ans pour 94 étudiants par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promotion.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Une formation d’aides soignants de 12 mois pour 62 élèves en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parcours complet et 15 à 20 élèves en parcours partiels</a:t>
            </a:r>
          </a:p>
          <a:p>
            <a:pPr lvl="1">
              <a:lnSpc>
                <a:spcPct val="90000"/>
              </a:lnSpc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Une formation d’ambulanciers ouvert en septembre 2022</a:t>
            </a: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Financement</a:t>
            </a: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Le financement des travaux de rénovation des locaux</a:t>
            </a:r>
          </a:p>
          <a:p>
            <a:pPr lvl="1">
              <a:lnSpc>
                <a:spcPct val="9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appartenant à l’université de Bordeaux, a fait l’objet d’un contrat</a:t>
            </a:r>
          </a:p>
          <a:p>
            <a:pPr lvl="1">
              <a:lnSpc>
                <a:spcPct val="9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De plan Etat Région à hauteur d’environ 6.5 M d’euros.</a:t>
            </a:r>
          </a:p>
          <a:p>
            <a:pPr lvl="1">
              <a:lnSpc>
                <a:spcPct val="9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La subvention attribuée à l’équipement des locaux est d’un</a:t>
            </a:r>
          </a:p>
          <a:p>
            <a:pPr lvl="1">
              <a:lnSpc>
                <a:spcPct val="9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Montant de 319 998,20 euros. Les achats ont respecté</a:t>
            </a:r>
          </a:p>
          <a:p>
            <a:pPr lvl="1">
              <a:lnSpc>
                <a:spcPct val="90000"/>
              </a:lnSpc>
            </a:pPr>
            <a:r>
              <a:rPr lang="fr-FR" altLang="fr-FR" sz="1900" dirty="0">
                <a:solidFill>
                  <a:srgbClr val="8FA400"/>
                </a:solidFill>
                <a:latin typeface="Century Gothic" panose="020B0502020202020204" pitchFamily="34" charset="0"/>
              </a:rPr>
              <a:t>l’enveloppe attribuée.</a:t>
            </a:r>
            <a:endParaRPr lang="fr-FR" altLang="fr-FR" sz="1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25820" y="421965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QUELQUES RÉALISATIONS RÉCENTES</a:t>
            </a:r>
          </a:p>
        </p:txBody>
      </p:sp>
    </p:spTree>
    <p:extLst>
      <p:ext uri="{BB962C8B-B14F-4D97-AF65-F5344CB8AC3E}">
        <p14:creationId xmlns:p14="http://schemas.microsoft.com/office/powerpoint/2010/main" val="47054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0AD883-389C-3CBF-4DAF-55C824A82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312" y="1531337"/>
            <a:ext cx="6140012" cy="4351338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Etablissement public de santé </a:t>
            </a:r>
            <a:r>
              <a:rPr lang="fr-FR" altLang="fr-FR" sz="22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référence pour le territoire du Périgord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Une offre complète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prise en charge</a:t>
            </a:r>
            <a:endParaRPr lang="fr-FR" sz="2000" baseline="300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 acteur majeur en cancérologie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sur le territoire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Quelques réalisations récentes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 projets futurs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 chiffres clés du CHP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 CHP, établissement support du Groupement Hospitalier de Territoire (GHT) de Dordogne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 chiffres clés du GHT Dordogne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 consultations avancées</a:t>
            </a:r>
          </a:p>
        </p:txBody>
      </p:sp>
    </p:spTree>
    <p:extLst>
      <p:ext uri="{BB962C8B-B14F-4D97-AF65-F5344CB8AC3E}">
        <p14:creationId xmlns:p14="http://schemas.microsoft.com/office/powerpoint/2010/main" val="3418019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3013501"/>
            <a:ext cx="4603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PROJETS FUTURS</a:t>
            </a:r>
          </a:p>
        </p:txBody>
      </p:sp>
    </p:spTree>
    <p:extLst>
      <p:ext uri="{BB962C8B-B14F-4D97-AF65-F5344CB8AC3E}">
        <p14:creationId xmlns:p14="http://schemas.microsoft.com/office/powerpoint/2010/main" val="3612534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832103" y="1608082"/>
            <a:ext cx="73792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Restructuration en cours du SAU</a:t>
            </a:r>
          </a:p>
          <a:p>
            <a:pPr algn="just"/>
            <a:endParaRPr lang="fr-FR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Objectif : améliorer les conditions d’accueil et de prise en soins des usagers comme d’exercice des professionnels.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15309" y="558600"/>
            <a:ext cx="623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PROJETS FUTURS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739EED-A620-59DF-25CC-648940C35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513" y="3673738"/>
            <a:ext cx="4086345" cy="2727062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70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832103" y="1608082"/>
            <a:ext cx="47914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Construction d’un nouvel EHPAD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 EHPAD de demain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Construction / restructuration du département de médecine d’urgence.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Construction d’un CMP/CATTP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 de Psychiatrie Infanto Juvénile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 (site de Sarlat) </a:t>
            </a:r>
          </a:p>
          <a:p>
            <a:endParaRPr lang="fr-FR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Construction d’un CMP de Psychiatrie Adulte </a:t>
            </a:r>
          </a:p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 (site de </a:t>
            </a:r>
            <a:r>
              <a:rPr lang="fr-FR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Terrasson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15309" y="558600"/>
            <a:ext cx="623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PROJETS FUTURS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8FE7CC-9C9F-0E6A-4ACC-F65F125B2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398"/>
          <a:stretch/>
        </p:blipFill>
        <p:spPr>
          <a:xfrm>
            <a:off x="5423023" y="1701612"/>
            <a:ext cx="3574673" cy="2431225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843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8781571" cy="2509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Projet de restructuration de la filière SSR et de la filière</a:t>
            </a:r>
          </a:p>
          <a:p>
            <a:pPr lvl="1">
              <a:lnSpc>
                <a:spcPct val="9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Gériatrique médico-sociale du Centre Hospitalier de Périgueux et</a:t>
            </a:r>
          </a:p>
          <a:p>
            <a:pPr lvl="1">
              <a:lnSpc>
                <a:spcPct val="90000"/>
              </a:lnSpc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fr-FR" alt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Lanmary</a:t>
            </a:r>
            <a:endParaRPr lang="fr-FR" altLang="fr-FR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90000"/>
              </a:lnSpc>
            </a:pPr>
            <a:endParaRPr lang="fr-FR" altLang="fr-FR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2000" b="1" dirty="0">
                <a:solidFill>
                  <a:srgbClr val="8FA400"/>
                </a:solidFill>
                <a:latin typeface="Century Gothic" panose="020B0502020202020204" pitchFamily="34" charset="0"/>
              </a:rPr>
              <a:t>Objectif :</a:t>
            </a: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restructurer l’offre de soins et médico-sociale des</a:t>
            </a:r>
          </a:p>
          <a:p>
            <a:pPr lvl="1">
              <a:lnSpc>
                <a:spcPct val="90000"/>
              </a:lnSpc>
            </a:pPr>
            <a:r>
              <a:rPr lang="fr-FR" altLang="fr-FR" sz="2000" dirty="0">
                <a:solidFill>
                  <a:srgbClr val="8FA400"/>
                </a:solidFill>
                <a:latin typeface="Century Gothic" panose="020B0502020202020204" pitchFamily="34" charset="0"/>
              </a:rPr>
              <a:t>     deux centres hospitaliers en renforçant leur attractivité.</a:t>
            </a:r>
            <a:endParaRPr lang="fr-FR" altLang="fr-FR" sz="19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15309" y="558600"/>
            <a:ext cx="623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PROJETS FUTURS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E10753-0E63-C3F3-604E-62269B163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97" y="3607640"/>
            <a:ext cx="3247697" cy="238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1A5D80-7681-5476-EDB1-E1710B3C1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614" y="3429000"/>
            <a:ext cx="3016469" cy="226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46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3013501"/>
            <a:ext cx="460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DU CHP</a:t>
            </a:r>
          </a:p>
        </p:txBody>
      </p:sp>
    </p:spTree>
    <p:extLst>
      <p:ext uri="{BB962C8B-B14F-4D97-AF65-F5344CB8AC3E}">
        <p14:creationId xmlns:p14="http://schemas.microsoft.com/office/powerpoint/2010/main" val="3413068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826857" y="3881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DE 2022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BA8F6B-70E2-4309-AC13-8A81ACEEE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68" t="13885" r="32232" b="10827"/>
          <a:stretch/>
        </p:blipFill>
        <p:spPr>
          <a:xfrm>
            <a:off x="2604407" y="1747157"/>
            <a:ext cx="4572000" cy="50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8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5870D8-2885-4A36-B67D-4FD87C5E7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679" y="1801090"/>
            <a:ext cx="4056574" cy="50569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826857" y="3881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DE 2022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0969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826857" y="3881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DE 2022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250F24-8964-4D85-BFA4-C32C71473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2" t="13714" r="33036" b="10000"/>
          <a:stretch/>
        </p:blipFill>
        <p:spPr>
          <a:xfrm>
            <a:off x="2604406" y="1681842"/>
            <a:ext cx="4237265" cy="51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8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826857" y="3881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DE 2022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4FA085-8743-418E-A5D2-8F224B51A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8082"/>
            <a:ext cx="6400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826857" y="3881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DE 2022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1A68FA-CE61-4FE2-971E-A047601CB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2" t="15429" r="32768" b="45359"/>
          <a:stretch/>
        </p:blipFill>
        <p:spPr>
          <a:xfrm>
            <a:off x="803538" y="2245074"/>
            <a:ext cx="4384222" cy="30267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0A1DB7-AA03-4C97-952B-A246B60BF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92" t="55103" r="34419" b="9210"/>
          <a:stretch/>
        </p:blipFill>
        <p:spPr>
          <a:xfrm>
            <a:off x="5187760" y="2749014"/>
            <a:ext cx="3843302" cy="25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2828835"/>
            <a:ext cx="460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Établissement public de santé de référence pour le territoire du Périgord</a:t>
            </a:r>
          </a:p>
        </p:txBody>
      </p:sp>
    </p:spTree>
    <p:extLst>
      <p:ext uri="{BB962C8B-B14F-4D97-AF65-F5344CB8AC3E}">
        <p14:creationId xmlns:p14="http://schemas.microsoft.com/office/powerpoint/2010/main" val="257305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2596357"/>
            <a:ext cx="4603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 CHP, ÉTABLISSEMENT SUPPORT DU GROUPEMENT HOSPITALIER DE TERRITOIRE (GHT) DE DORDOGNE</a:t>
            </a:r>
          </a:p>
        </p:txBody>
      </p:sp>
    </p:spTree>
    <p:extLst>
      <p:ext uri="{BB962C8B-B14F-4D97-AF65-F5344CB8AC3E}">
        <p14:creationId xmlns:p14="http://schemas.microsoft.com/office/powerpoint/2010/main" val="25733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574608" y="367126"/>
            <a:ext cx="6351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 CHP, ÉTABLISSEMENT SUPPORT DU GROUPEMENT HOSPITALIER DE TERRITOIRE (GHT) DE DORDOGNE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F0FC75C-53B1-BB12-43BF-379870AE1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497" y="1739572"/>
            <a:ext cx="5486400" cy="461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991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574608" y="367126"/>
            <a:ext cx="6351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 CHP, ÉTABLISSEMENT SUPPORT DU GROUPEMENT HOSPITALIER DE TERRITOIRE (GHT) DE DORDOGNE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A88754-BE2A-B109-8065-78923FDA0EB7}"/>
              </a:ext>
            </a:extLst>
          </p:cNvPr>
          <p:cNvSpPr txBox="1"/>
          <p:nvPr/>
        </p:nvSpPr>
        <p:spPr>
          <a:xfrm>
            <a:off x="491330" y="1739572"/>
            <a:ext cx="8244647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Transformation au 1</a:t>
            </a:r>
            <a:r>
              <a:rPr lang="fr-FR" altLang="fr-FR" sz="18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fr-FR" altLang="fr-FR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Juillet 2016 de la Communauté Hospitalière de Territoire de Dordogne en Groupement Hospitalier de Territoire (GHT) de Dordogne</a:t>
            </a:r>
          </a:p>
          <a:p>
            <a:pPr lvl="1">
              <a:lnSpc>
                <a:spcPct val="90000"/>
              </a:lnSpc>
            </a:pPr>
            <a:endParaRPr lang="fr-FR" altLang="fr-FR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Le GHT regroupe </a:t>
            </a:r>
            <a:r>
              <a:rPr lang="fr-FR" altLang="fr-FR" sz="1800" b="1" dirty="0">
                <a:solidFill>
                  <a:srgbClr val="8FA400"/>
                </a:solidFill>
                <a:latin typeface="Century Gothic" panose="020B0502020202020204" pitchFamily="34" charset="0"/>
              </a:rPr>
              <a:t>les 11 établissements publics de santé du Département </a:t>
            </a: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: Belvès, Bergerac, Domme, Excideuil, </a:t>
            </a:r>
            <a:r>
              <a:rPr lang="fr-FR" altLang="fr-FR" sz="1800" dirty="0" err="1">
                <a:solidFill>
                  <a:srgbClr val="8FA400"/>
                </a:solidFill>
                <a:latin typeface="Century Gothic" panose="020B0502020202020204" pitchFamily="34" charset="0"/>
              </a:rPr>
              <a:t>Lanmary</a:t>
            </a: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, Nontron, Périgueux, Ribérac-Dronne-Double, Saint-Astier, Sarlat et </a:t>
            </a:r>
            <a:r>
              <a:rPr lang="fr-FR" altLang="fr-FR" sz="1800" dirty="0" err="1">
                <a:solidFill>
                  <a:srgbClr val="8FA400"/>
                </a:solidFill>
                <a:latin typeface="Century Gothic" panose="020B0502020202020204" pitchFamily="34" charset="0"/>
              </a:rPr>
              <a:t>Vauclaire</a:t>
            </a: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endParaRPr lang="fr-FR" altLang="fr-FR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fr-FR" altLang="fr-FR" sz="1800" b="1" dirty="0">
                <a:solidFill>
                  <a:srgbClr val="8FA400"/>
                </a:solidFill>
                <a:latin typeface="Century Gothic" panose="020B0502020202020204" pitchFamily="34" charset="0"/>
              </a:rPr>
              <a:t>Objectif : </a:t>
            </a: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Développer une stratégie commune entre les membres</a:t>
            </a:r>
          </a:p>
          <a:p>
            <a:pPr lvl="1">
              <a:lnSpc>
                <a:spcPct val="90000"/>
              </a:lnSpc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p</a:t>
            </a: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our garantir à tous les pa</a:t>
            </a: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tients du territoire une offre de proximité</a:t>
            </a: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de qualité </a:t>
            </a: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ainsi que l’accès à une offre de référence.</a:t>
            </a:r>
          </a:p>
          <a:p>
            <a:pPr lvl="1">
              <a:lnSpc>
                <a:spcPct val="90000"/>
              </a:lnSpc>
            </a:pPr>
            <a:endParaRPr lang="fr-FR" altLang="fr-FR" dirty="0">
              <a:solidFill>
                <a:srgbClr val="8FA40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Si cet objectif est atteint, on devrait constater une diminution des taux de fuite des habitants de Dordogne, qui se font actuellement soigner en proportion importa</a:t>
            </a: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nte en dehors du Département</a:t>
            </a:r>
            <a:endParaRPr lang="fr-FR" altLang="fr-FR" sz="1800" dirty="0">
              <a:solidFill>
                <a:srgbClr val="8FA4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90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574608" y="367126"/>
            <a:ext cx="6351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 CHP, ÉTABLISSEMENT SUPPORT DU GROUPEMENT HOSPITALIER DE TERRITOIRE (GHT) DE DORDOGNE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8D04F1-5138-5693-52AC-70E56B144CC5}"/>
              </a:ext>
            </a:extLst>
          </p:cNvPr>
          <p:cNvSpPr txBox="1"/>
          <p:nvPr/>
        </p:nvSpPr>
        <p:spPr>
          <a:xfrm>
            <a:off x="662152" y="1788611"/>
            <a:ext cx="8481848" cy="4942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altLang="fr-FR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projet médical partagé de territoire a été élaboré pour l’ensemble des filières de soins autour des axes suivants :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altLang="fr-FR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Amélioration des parcours patients et identifications des filières de soins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Création d’équipes médicales de territoire,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Organisation en commun des activités d’imagerie médicale,</a:t>
            </a: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 de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Biologie et de pharmacie,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Développement des consultations avancées en médecine et chirurgie et de la télémédecine,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Développement de l’Hospitalisation à domicile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</a:rPr>
              <a:t>Développement des actions de promotion de la santé publique et de l’éducation thérapeutique</a:t>
            </a:r>
            <a:endParaRPr lang="fr-FR" altLang="fr-FR" sz="1800" dirty="0">
              <a:solidFill>
                <a:srgbClr val="8FA4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32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3013501"/>
            <a:ext cx="460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DU GHT DORDGONE</a:t>
            </a:r>
          </a:p>
        </p:txBody>
      </p:sp>
    </p:spTree>
    <p:extLst>
      <p:ext uri="{BB962C8B-B14F-4D97-AF65-F5344CB8AC3E}">
        <p14:creationId xmlns:p14="http://schemas.microsoft.com/office/powerpoint/2010/main" val="860428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928200" y="567181"/>
            <a:ext cx="72875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CHIFFRES CLÉS DU GHT DEDORDOGNE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EA4602-A6E8-431E-8AF2-3FA03C16189A}"/>
              </a:ext>
            </a:extLst>
          </p:cNvPr>
          <p:cNvSpPr txBox="1"/>
          <p:nvPr/>
        </p:nvSpPr>
        <p:spPr>
          <a:xfrm>
            <a:off x="652950" y="1681122"/>
            <a:ext cx="7094957" cy="4452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Nombre de lits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400" dirty="0">
                <a:solidFill>
                  <a:srgbClr val="8FA400"/>
                </a:solidFill>
                <a:latin typeface="Century Gothic" panose="020B0502020202020204" pitchFamily="34" charset="0"/>
              </a:rPr>
              <a:t>MCO : 922                PSY : 354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400" dirty="0">
                <a:solidFill>
                  <a:srgbClr val="8FA400"/>
                </a:solidFill>
                <a:latin typeface="Century Gothic" panose="020B0502020202020204" pitchFamily="34" charset="0"/>
              </a:rPr>
              <a:t>SSR : 315			      USLD : 240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400" dirty="0">
                <a:solidFill>
                  <a:srgbClr val="8FA400"/>
                </a:solidFill>
                <a:latin typeface="Century Gothic" panose="020B0502020202020204" pitchFamily="34" charset="0"/>
              </a:rPr>
              <a:t>HAD : 77			      EHPAD : 1587</a:t>
            </a:r>
            <a:endParaRPr lang="fr-FR" altLang="fr-F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6 585,15 ETP personnels hospitaliers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400" dirty="0">
                <a:solidFill>
                  <a:srgbClr val="8FA400"/>
                </a:solidFill>
                <a:latin typeface="Century Gothic" panose="020B0502020202020204" pitchFamily="34" charset="0"/>
              </a:rPr>
              <a:t>Personnel médical : 463,21 ETP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fr-FR" sz="2400" dirty="0">
                <a:solidFill>
                  <a:srgbClr val="8FA400"/>
                </a:solidFill>
                <a:latin typeface="Century Gothic" panose="020B0502020202020204" pitchFamily="34" charset="0"/>
              </a:rPr>
              <a:t>Personnel non-médical : 6 121,94 ETP</a:t>
            </a:r>
            <a:endParaRPr lang="fr-FR" altLang="fr-F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Budget : 598 M€</a:t>
            </a:r>
          </a:p>
        </p:txBody>
      </p:sp>
    </p:spTree>
    <p:extLst>
      <p:ext uri="{BB962C8B-B14F-4D97-AF65-F5344CB8AC3E}">
        <p14:creationId xmlns:p14="http://schemas.microsoft.com/office/powerpoint/2010/main" val="2665218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3013501"/>
            <a:ext cx="460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CONSULTATIONS AVANCÉES</a:t>
            </a:r>
          </a:p>
        </p:txBody>
      </p:sp>
    </p:spTree>
    <p:extLst>
      <p:ext uri="{BB962C8B-B14F-4D97-AF65-F5344CB8AC3E}">
        <p14:creationId xmlns:p14="http://schemas.microsoft.com/office/powerpoint/2010/main" val="2730861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408023" y="16080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CB9FFB-0A16-ACF5-6AD0-398322DD8595}"/>
              </a:ext>
            </a:extLst>
          </p:cNvPr>
          <p:cNvSpPr txBox="1"/>
          <p:nvPr/>
        </p:nvSpPr>
        <p:spPr>
          <a:xfrm>
            <a:off x="627159" y="577333"/>
            <a:ext cx="63517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LES CONSULTATIONS AVANCÉES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3D2BD3-3874-AE3A-57E7-5F82FFAF8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18" b="21408"/>
          <a:stretch/>
        </p:blipFill>
        <p:spPr>
          <a:xfrm>
            <a:off x="1243540" y="1755227"/>
            <a:ext cx="4768377" cy="4979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394AFC-3959-C6CB-B0E7-ED3846056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80666" r="29388"/>
          <a:stretch/>
        </p:blipFill>
        <p:spPr>
          <a:xfrm>
            <a:off x="5543251" y="1608082"/>
            <a:ext cx="3351465" cy="13655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993024-F4D8-59CD-79B4-A7B09CB80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9" t="80632" r="7810" b="13257"/>
          <a:stretch/>
        </p:blipFill>
        <p:spPr>
          <a:xfrm>
            <a:off x="7786090" y="2958678"/>
            <a:ext cx="1160492" cy="4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8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27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1048081" y="1669684"/>
            <a:ext cx="78582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420 000 habitants, à 120 km du CHU de Bordeaux</a:t>
            </a:r>
          </a:p>
          <a:p>
            <a:r>
              <a:rPr lang="fr-FR" altLang="fr-FR" sz="24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et à 100 km du CHU de Limoges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472965" y="442986"/>
            <a:ext cx="623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Établissement public de santé de référence pour le territoire du Périgord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16" y="2618660"/>
            <a:ext cx="6433865" cy="41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7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1048081" y="1669684"/>
            <a:ext cx="81243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Direction commune avec les hôpitaux de SARLAT,  </a:t>
            </a:r>
          </a:p>
          <a:p>
            <a:pPr>
              <a:lnSpc>
                <a:spcPct val="80000"/>
              </a:lnSpc>
              <a:defRPr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LANMARY et DOMME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fr-FR" altLang="fr-FR" sz="24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Etablissement support du Groupement Hospitalier</a:t>
            </a:r>
          </a:p>
          <a:p>
            <a:pPr>
              <a:lnSpc>
                <a:spcPct val="80000"/>
              </a:lnSpc>
              <a:defRPr/>
            </a:pPr>
            <a:r>
              <a:rPr lang="fr-FR" altLang="fr-FR" sz="24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de Territoire de la Dordogne (11 établissements)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472965" y="442986"/>
            <a:ext cx="623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Établissement public de santé de référence pour le territoire du Périgord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3910FF-5243-6A21-B6A4-14281EB44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" y="4518953"/>
            <a:ext cx="2181458" cy="1449789"/>
          </a:xfrm>
          <a:prstGeom prst="rect">
            <a:avLst/>
          </a:prstGeom>
          <a:effectLst>
            <a:reflection blurRad="6350" stA="52000" endA="300" endPos="20144" dir="5400000" sy="-100000" algn="bl" rotWithShape="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96A085-3B5B-9C34-C8D8-901434110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266" y="5045499"/>
            <a:ext cx="2044699" cy="1501898"/>
          </a:xfrm>
          <a:prstGeom prst="rect">
            <a:avLst/>
          </a:prstGeom>
          <a:effectLst>
            <a:reflection blurRad="6350" stA="52000" endA="300" endPos="19000" dir="5400000" sy="-100000" algn="bl" rotWithShape="0"/>
          </a:effectLst>
          <a:scene3d>
            <a:camera prst="obliqueTopRight"/>
            <a:lightRig rig="threePt" dir="t"/>
          </a:scene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06F31E-F351-EE85-2614-5AA25C491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093" y="4654061"/>
            <a:ext cx="2385847" cy="15905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63E965-779B-8E55-E77D-59ADCED2A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756" y="3931640"/>
            <a:ext cx="2160315" cy="1620236"/>
          </a:xfrm>
          <a:prstGeom prst="rect">
            <a:avLst/>
          </a:prstGeom>
          <a:effectLst>
            <a:reflection blurRad="6350" stA="52000" endA="300" endPos="12653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155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7D840D4-078C-2432-0AED-7909B4C9A51A}"/>
              </a:ext>
            </a:extLst>
          </p:cNvPr>
          <p:cNvSpPr txBox="1"/>
          <p:nvPr/>
        </p:nvSpPr>
        <p:spPr>
          <a:xfrm>
            <a:off x="2270234" y="3013501"/>
            <a:ext cx="460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UNE OFFRE COMPLÈTE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DE PRISE EN CHARGE</a:t>
            </a:r>
          </a:p>
        </p:txBody>
      </p:sp>
    </p:spTree>
    <p:extLst>
      <p:ext uri="{BB962C8B-B14F-4D97-AF65-F5344CB8AC3E}">
        <p14:creationId xmlns:p14="http://schemas.microsoft.com/office/powerpoint/2010/main" val="340050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1006040" y="1890180"/>
            <a:ext cx="7699544" cy="5244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Département de médecine d’urgence :</a:t>
            </a:r>
          </a:p>
          <a:p>
            <a:pPr>
              <a:lnSpc>
                <a:spcPct val="80000"/>
              </a:lnSpc>
            </a:pPr>
            <a:endParaRPr lang="fr-FR" altLang="fr-FR" b="1" dirty="0">
              <a:solidFill>
                <a:srgbClr val="3C8C93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service d’accueil unique pour toutes les urgences : pédiatriques,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gynécologiques, obstétriques et psychiatriques </a:t>
            </a:r>
          </a:p>
          <a:p>
            <a:pPr>
              <a:lnSpc>
                <a:spcPct val="80000"/>
              </a:lnSpc>
            </a:pPr>
            <a:endParaRPr lang="fr-FR" altLang="fr-FR" dirty="0">
              <a:solidFill>
                <a:srgbClr val="8FA40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SAMU- SMUR Centre 15 et Centre d’Enseignement aux soins 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d’urgence</a:t>
            </a:r>
          </a:p>
          <a:p>
            <a:pPr lvl="1">
              <a:lnSpc>
                <a:spcPct val="80000"/>
              </a:lnSpc>
              <a:buFontTx/>
              <a:buChar char="-"/>
            </a:pPr>
            <a:endParaRPr lang="fr-FR" altLang="fr-FR" sz="2000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Réanimation et surveillance continue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Spécialités médicales (14)</a:t>
            </a:r>
            <a:endParaRPr lang="fr-FR" altLang="fr-FR" sz="20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altLang="fr-FR" sz="20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Spécialités chirurgicales (9)</a:t>
            </a:r>
          </a:p>
          <a:p>
            <a:pPr>
              <a:lnSpc>
                <a:spcPct val="80000"/>
              </a:lnSpc>
            </a:pPr>
            <a:endParaRPr lang="fr-FR" altLang="fr-FR" sz="2000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Gynécologie-obstétrique et Pédiatrie :</a:t>
            </a: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lnSpc>
                <a:spcPct val="80000"/>
              </a:lnSpc>
            </a:pPr>
            <a:endParaRPr lang="fr-FR" altLang="fr-FR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Maternité de niveau IIB, soins intensifs de néonatalogie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endParaRPr lang="fr-FR" altLang="fr-FR" dirty="0">
              <a:solidFill>
                <a:srgbClr val="8FA40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Prés 1 600 naissances par an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endParaRPr lang="fr-FR" altLang="fr-FR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altLang="fr-FR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2" y="497388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UNE OFFRE COMPLÈTE DE PRISE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EN CHARGE</a:t>
            </a:r>
          </a:p>
        </p:txBody>
      </p:sp>
    </p:spTree>
    <p:extLst>
      <p:ext uri="{BB962C8B-B14F-4D97-AF65-F5344CB8AC3E}">
        <p14:creationId xmlns:p14="http://schemas.microsoft.com/office/powerpoint/2010/main" val="216555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1006041" y="1597572"/>
            <a:ext cx="5217800" cy="49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Psychiatrie :</a:t>
            </a:r>
            <a:r>
              <a:rPr lang="fr-FR" altLang="fr-FR" sz="2000" b="1" dirty="0">
                <a:solidFill>
                  <a:srgbClr val="3C8C93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 secteurs adultes, 1 secteur infanto-juvénile,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une unité d’hospitalisation sans consentement,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CMP et centre de jour,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EMPP </a:t>
            </a:r>
            <a:r>
              <a:rPr lang="fr-FR" altLang="fr-FR" sz="1600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(Equipe mobile psychiatrie et précarité), 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EMLUP </a:t>
            </a:r>
            <a:r>
              <a:rPr lang="fr-FR" altLang="fr-FR" sz="1600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(Equipe mobile de liaison d’urgences psychiatriques)</a:t>
            </a:r>
          </a:p>
          <a:p>
            <a:pPr>
              <a:lnSpc>
                <a:spcPct val="80000"/>
              </a:lnSpc>
            </a:pPr>
            <a:endParaRPr lang="fr-FR" altLang="fr-FR" sz="2000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Soins de suites et de réadaptation</a:t>
            </a:r>
            <a:r>
              <a:rPr lang="fr-FR" altLang="fr-FR" sz="2000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dont un secteur spécialisé en gériatrie et 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 secteur spécialisé en cardiologie en Hôpital de jour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r-FR" altLang="fr-FR" sz="2000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USLD : 60 places</a:t>
            </a:r>
          </a:p>
          <a:p>
            <a:pPr>
              <a:lnSpc>
                <a:spcPct val="80000"/>
              </a:lnSpc>
            </a:pPr>
            <a:endParaRPr lang="fr-FR" altLang="fr-FR" sz="2000" b="1" dirty="0">
              <a:solidFill>
                <a:srgbClr val="002060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00206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EHPAD : 487 places</a:t>
            </a:r>
          </a:p>
          <a:p>
            <a:pPr>
              <a:lnSpc>
                <a:spcPct val="80000"/>
              </a:lnSpc>
            </a:pPr>
            <a:r>
              <a:rPr lang="fr-FR" altLang="fr-FR" dirty="0">
                <a:solidFill>
                  <a:srgbClr val="8FA4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 des plus grand EHPAD de Nouvelle Aquitaine avec une unité Alzheimer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2" y="497388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UNE OFFRE COMPLÈTE DE PRISE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EN CHARGE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C5BE67-EFF5-72C3-4FC9-3B6050E0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800" y="3628569"/>
            <a:ext cx="3108690" cy="172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C67E5F-28C4-6246-B8E5-01EE79A1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256" y="1469556"/>
            <a:ext cx="2835234" cy="196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575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0540814-69CB-0648-4D1C-03BB33C256A9}"/>
              </a:ext>
            </a:extLst>
          </p:cNvPr>
          <p:cNvSpPr txBox="1"/>
          <p:nvPr/>
        </p:nvSpPr>
        <p:spPr>
          <a:xfrm>
            <a:off x="774708" y="1671145"/>
            <a:ext cx="537006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fr-FR" altLang="fr-FR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Spécialités médicales</a:t>
            </a:r>
          </a:p>
          <a:p>
            <a:pPr>
              <a:lnSpc>
                <a:spcPct val="80000"/>
              </a:lnSpc>
              <a:defRPr/>
            </a:pPr>
            <a:r>
              <a:rPr lang="fr-FR" altLang="fr-FR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fr-FR" altLang="fr-FR" sz="18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Médecine interne, médecine polyvalente, infectiologie, rhumatologie, diabétologie, endocrinologie,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Neurologie avec unité neuro-vasculaire et soins intensifs,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Gastro-entérologie, Pneumologie,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Cardiologie,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Hôpital de semaine cardiologie et diabétologie,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Pédiatrie, néonatalogie (avec soins intensifs et service d’urgences),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Oncologie et hémato-oncologie, Dermatologie,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Court séjour gériatrique + équipe mobile,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1800" dirty="0">
                <a:solidFill>
                  <a:srgbClr val="8FA400"/>
                </a:solidFill>
                <a:latin typeface="Century Gothic" panose="020B0502020202020204" pitchFamily="34" charset="0"/>
              </a:rPr>
              <a:t>Soins palliatifs avec unité d’hospitalisation et équipe mobile de soins palliatifs.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28FE7C-06AB-8B27-6DE2-71603137C59C}"/>
              </a:ext>
            </a:extLst>
          </p:cNvPr>
          <p:cNvSpPr txBox="1"/>
          <p:nvPr/>
        </p:nvSpPr>
        <p:spPr>
          <a:xfrm>
            <a:off x="378372" y="497388"/>
            <a:ext cx="623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UNE OFFRE COMPLÈTE DE PRISE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EN CHARGE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/>
          <a:stretch/>
        </p:blipFill>
        <p:spPr>
          <a:xfrm>
            <a:off x="6071616" y="1693926"/>
            <a:ext cx="3072384" cy="2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599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1492</Words>
  <Application>Microsoft Office PowerPoint</Application>
  <PresentationFormat>Affichage à l'écran (4:3)</PresentationFormat>
  <Paragraphs>286</Paragraphs>
  <Slides>38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6" baseType="lpstr">
      <vt:lpstr>Arial</vt:lpstr>
      <vt:lpstr>Arial Unicode MS</vt:lpstr>
      <vt:lpstr>Calibri</vt:lpstr>
      <vt:lpstr>Calibri Light</vt:lpstr>
      <vt:lpstr>Century Gothic</vt:lpstr>
      <vt:lpstr>Hiragino Kaku Gothic Std W8</vt:lpstr>
      <vt:lpstr>Wingdings</vt:lpstr>
      <vt:lpstr>Thème Office</vt:lpstr>
      <vt:lpstr>Présentation du  Centre Hospitalier de Périgueux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Ajoutez votre  titre ICI</dc:title>
  <dc:creator>Microsoft Office User</dc:creator>
  <cp:lastModifiedBy>Christine Lasseur</cp:lastModifiedBy>
  <cp:revision>29</cp:revision>
  <dcterms:created xsi:type="dcterms:W3CDTF">2022-09-06T14:28:36Z</dcterms:created>
  <dcterms:modified xsi:type="dcterms:W3CDTF">2023-09-18T09:52:05Z</dcterms:modified>
</cp:coreProperties>
</file>